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6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Montserrat Light Bold" panose="020B0604020202020204" charset="0"/>
      <p:regular r:id="rId42"/>
    </p:embeddedFont>
    <p:embeddedFont>
      <p:font typeface="Nourd" panose="020B0604020202020204" charset="0"/>
      <p:regular r:id="rId43"/>
    </p:embeddedFont>
    <p:embeddedFont>
      <p:font typeface="Nourd Bold" panose="020B0604020202020204" charset="0"/>
      <p:regular r:id="rId44"/>
    </p:embeddedFont>
    <p:embeddedFont>
      <p:font typeface="Open Sans" panose="020B0606030504020204" pitchFamily="34" charset="0"/>
      <p:regular r:id="rId45"/>
    </p:embeddedFont>
    <p:embeddedFont>
      <p:font typeface="Open San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sHLP060304/Sprints_Eurofarma/blob/main/DocumentoFinalEuroArchi.pdf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3036" y="1028700"/>
            <a:ext cx="7804964" cy="8229600"/>
          </a:xfrm>
          <a:custGeom>
            <a:avLst/>
            <a:gdLst/>
            <a:ahLst/>
            <a:cxnLst/>
            <a:rect l="l" t="t" r="r" b="b"/>
            <a:pathLst>
              <a:path w="7804964" h="8229600">
                <a:moveTo>
                  <a:pt x="0" y="0"/>
                </a:moveTo>
                <a:lnTo>
                  <a:pt x="7804964" y="0"/>
                </a:lnTo>
                <a:lnTo>
                  <a:pt x="78049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1" t="-25638" b="-2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11769" y="7155566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177786"/>
            <a:ext cx="8508354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>
                <a:solidFill>
                  <a:srgbClr val="000000"/>
                </a:solidFill>
                <a:latin typeface="Nourd Bold"/>
              </a:rPr>
              <a:t>Euro Tech</a:t>
            </a:r>
          </a:p>
        </p:txBody>
      </p:sp>
      <p:sp>
        <p:nvSpPr>
          <p:cNvPr id="5" name="Freeform 5"/>
          <p:cNvSpPr/>
          <p:nvPr/>
        </p:nvSpPr>
        <p:spPr>
          <a:xfrm rot="8473615">
            <a:off x="8706142" y="2861252"/>
            <a:ext cx="666165" cy="1347025"/>
          </a:xfrm>
          <a:custGeom>
            <a:avLst/>
            <a:gdLst/>
            <a:ahLst/>
            <a:cxnLst/>
            <a:rect l="l" t="t" r="r" b="b"/>
            <a:pathLst>
              <a:path w="666165" h="1347025">
                <a:moveTo>
                  <a:pt x="0" y="0"/>
                </a:moveTo>
                <a:lnTo>
                  <a:pt x="666166" y="0"/>
                </a:lnTo>
                <a:lnTo>
                  <a:pt x="666166" y="1347025"/>
                </a:lnTo>
                <a:lnTo>
                  <a:pt x="0" y="134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815158"/>
            <a:ext cx="958782" cy="95878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06411" y="99554"/>
            <a:ext cx="10150400" cy="10187446"/>
          </a:xfrm>
          <a:custGeom>
            <a:avLst/>
            <a:gdLst/>
            <a:ahLst/>
            <a:cxnLst/>
            <a:rect l="l" t="t" r="r" b="b"/>
            <a:pathLst>
              <a:path w="10150400" h="10187446">
                <a:moveTo>
                  <a:pt x="0" y="0"/>
                </a:moveTo>
                <a:lnTo>
                  <a:pt x="10150400" y="0"/>
                </a:lnTo>
                <a:lnTo>
                  <a:pt x="10150400" y="10187446"/>
                </a:lnTo>
                <a:lnTo>
                  <a:pt x="0" y="10187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68729" y="971550"/>
            <a:ext cx="3621977" cy="104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00358E"/>
                </a:solidFill>
                <a:latin typeface="Nourd"/>
              </a:rPr>
              <a:t>EURO TECH</a:t>
            </a:r>
          </a:p>
          <a:p>
            <a:pPr algn="l">
              <a:lnSpc>
                <a:spcPts val="4220"/>
              </a:lnSpc>
              <a:spcBef>
                <a:spcPct val="0"/>
              </a:spcBef>
            </a:pPr>
            <a:endParaRPr lang="en-US" sz="3014">
              <a:solidFill>
                <a:srgbClr val="00358E"/>
              </a:solidFill>
              <a:latin typeface="Nour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1576" y="2515754"/>
            <a:ext cx="14426568" cy="578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l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000000"/>
                </a:solidFill>
                <a:latin typeface="Open Sans Bold"/>
              </a:rPr>
              <a:t>Interface do Usuário (UI):</a:t>
            </a:r>
          </a:p>
          <a:p>
            <a:pPr algn="l">
              <a:lnSpc>
                <a:spcPts val="3791"/>
              </a:lnSpc>
              <a:spcBef>
                <a:spcPct val="0"/>
              </a:spcBef>
            </a:pPr>
            <a:endParaRPr lang="en-US" sz="2708">
              <a:solidFill>
                <a:srgbClr val="000000"/>
              </a:solidFill>
              <a:latin typeface="Open Sans Bold"/>
            </a:endParaRP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Design simples e intuitivo para facilitar a interação com o chatbot.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Layout claro e organizado para apresentar as informações de forma eficiente.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000000"/>
                </a:solidFill>
                <a:latin typeface="Open Sans Bold"/>
              </a:rPr>
              <a:t>Experiência do Usuário (UX):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 Bold"/>
            </a:endParaRP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Fluxo de conversa natural e intuitivo.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Feedback claro para todas as ações do usuário.</a:t>
            </a:r>
          </a:p>
          <a:p>
            <a:pPr marL="584705" lvl="1" indent="-292352" algn="l">
              <a:lnSpc>
                <a:spcPts val="379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Open Sans"/>
              </a:rPr>
              <a:t>Tempo de resposta rápido para garantir uma experiência fluida. </a:t>
            </a:r>
          </a:p>
          <a:p>
            <a:pPr algn="l">
              <a:lnSpc>
                <a:spcPts val="3791"/>
              </a:lnSpc>
            </a:pPr>
            <a:endParaRPr lang="en-US" sz="270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77438" y="474344"/>
            <a:ext cx="53148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2. Requisitos de Design: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8322" y="2598026"/>
            <a:ext cx="13749972" cy="666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073"/>
              </a:lnSpc>
              <a:spcBef>
                <a:spcPct val="0"/>
              </a:spcBef>
            </a:pPr>
            <a:r>
              <a:rPr lang="en-US" sz="2909">
                <a:solidFill>
                  <a:srgbClr val="000000"/>
                </a:solidFill>
                <a:latin typeface="Open Sans Bold"/>
              </a:rPr>
              <a:t>Plataforma de Chatbot:</a:t>
            </a: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 Bold"/>
            </a:endParaRPr>
          </a:p>
          <a:p>
            <a:pPr marL="628157" lvl="1" indent="-314079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Open Sans"/>
              </a:rPr>
              <a:t>Usaremos o GEMINI para fazer essa aplicação , na qual ela apresenta suporte para leitura e interpretação de arquivos grandes de PDFs.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Open Sans Bold"/>
              </a:rPr>
              <a:t>Modelo de Linguagem:</a:t>
            </a: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 Bold"/>
            </a:endParaRPr>
          </a:p>
          <a:p>
            <a:pPr marL="628157" lvl="1" indent="-314079" algn="l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Open Sans"/>
              </a:rPr>
              <a:t>Implementar um modelo de linguagem natural (PNL) como para processar linguagem natural e gerar respostas relevantes.</a:t>
            </a: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073"/>
              </a:lnSpc>
            </a:pPr>
            <a:endParaRPr lang="en-US" sz="2909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30175" y="441324"/>
            <a:ext cx="75262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3. Requisitos de Implementações: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4915" y="1538432"/>
            <a:ext cx="13778170" cy="648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40"/>
              </a:lnSpc>
              <a:spcBef>
                <a:spcPct val="0"/>
              </a:spcBef>
            </a:pPr>
            <a:r>
              <a:rPr lang="en-US" sz="3385">
                <a:solidFill>
                  <a:srgbClr val="000000"/>
                </a:solidFill>
                <a:latin typeface="Open Sans Bold"/>
              </a:rPr>
              <a:t>Proteção de Dados:</a:t>
            </a:r>
          </a:p>
          <a:p>
            <a:pPr algn="l">
              <a:lnSpc>
                <a:spcPts val="4740"/>
              </a:lnSpc>
              <a:spcBef>
                <a:spcPct val="0"/>
              </a:spcBef>
            </a:pPr>
            <a:endParaRPr lang="en-US" sz="3385">
              <a:solidFill>
                <a:srgbClr val="000000"/>
              </a:solidFill>
              <a:latin typeface="Open Sans Bold"/>
            </a:endParaRPr>
          </a:p>
          <a:p>
            <a:pPr marL="731035" lvl="1" indent="-365518" algn="l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0000"/>
                </a:solidFill>
                <a:latin typeface="Open Sans"/>
              </a:rPr>
              <a:t>Garantir a segurança dos dados dos PDFs de compliance e das interações com os usuários.</a:t>
            </a:r>
          </a:p>
          <a:p>
            <a:pPr algn="l">
              <a:lnSpc>
                <a:spcPts val="4740"/>
              </a:lnSpc>
            </a:pPr>
            <a:endParaRPr lang="en-US" sz="3385">
              <a:solidFill>
                <a:srgbClr val="000000"/>
              </a:solidFill>
              <a:latin typeface="Open Sans"/>
            </a:endParaRPr>
          </a:p>
          <a:p>
            <a:pPr marL="731035" lvl="1" indent="-365518" algn="l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0000"/>
                </a:solidFill>
                <a:latin typeface="Open Sans"/>
              </a:rPr>
              <a:t>Implementar medidas de segurança para proteger contra acessos não autorizados e ataques.</a:t>
            </a:r>
          </a:p>
          <a:p>
            <a:pPr algn="l">
              <a:lnSpc>
                <a:spcPts val="4740"/>
              </a:lnSpc>
            </a:pPr>
            <a:endParaRPr lang="en-US" sz="3385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84328" y="441324"/>
            <a:ext cx="6017960" cy="18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4. Requisitos de Segurança: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49806" y="2132787"/>
            <a:ext cx="14388388" cy="712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PNL: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a capacidade do chatbot de entender e interpretar linguagem natural.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Base de Conhecimento: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se o chatbot está integrado corretamente com os PDFs de compliance e se ele consegue recuperar informações relevantes.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000000"/>
                </a:solidFill>
                <a:latin typeface="Open Sans Bold"/>
              </a:rPr>
              <a:t>Testes de Fluxo de Conversa:</a:t>
            </a:r>
          </a:p>
          <a:p>
            <a:pPr algn="l">
              <a:lnSpc>
                <a:spcPts val="3814"/>
              </a:lnSpc>
              <a:spcBef>
                <a:spcPct val="0"/>
              </a:spcBef>
            </a:pPr>
            <a:endParaRPr lang="en-US" sz="2724">
              <a:solidFill>
                <a:srgbClr val="000000"/>
              </a:solidFill>
              <a:latin typeface="Open Sans Bold"/>
            </a:endParaRPr>
          </a:p>
          <a:p>
            <a:pPr marL="588309" lvl="1" indent="-294155" algn="l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Open Sans"/>
              </a:rPr>
              <a:t>Testes realizados para verificar se o chatbot está respondendo de forma natural e coerente.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35658" y="477920"/>
            <a:ext cx="5616684" cy="18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5. Requisitos de Teste: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14075" y="4039040"/>
            <a:ext cx="12804725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Planejamento de uso do software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395889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81930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979353" y="5327980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9293" y="7291701"/>
            <a:ext cx="3960130" cy="2995299"/>
          </a:xfrm>
          <a:custGeom>
            <a:avLst/>
            <a:gdLst/>
            <a:ahLst/>
            <a:cxnLst/>
            <a:rect l="l" t="t" r="r" b="b"/>
            <a:pathLst>
              <a:path w="3960130" h="2995299">
                <a:moveTo>
                  <a:pt x="0" y="0"/>
                </a:moveTo>
                <a:lnTo>
                  <a:pt x="3960131" y="0"/>
                </a:lnTo>
                <a:lnTo>
                  <a:pt x="3960131" y="2995299"/>
                </a:lnTo>
                <a:lnTo>
                  <a:pt x="0" y="299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94081" y="971550"/>
            <a:ext cx="7887295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Sistema de Gestão de treinamentos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992" y="1744099"/>
            <a:ext cx="17610017" cy="890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Sobre o sistema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 software de gestão de treinamentos será compatível com todos os sistemas operacionais.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Ambientes de desenvolvimento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Os ambientes de desenvolvimento incluirão o Visual Studio Code e o JetBrains IntelliJ IDEA para a codificação, Git para o controle de versão e Docker para a criação de ambientes isolados e consistentes.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Linguagens de Programação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Serão utilizados as linguagens Java com o framework Spring no backend, e JavaScript no frontend.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Sistema Gerenciador de Banco de Dados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A fim de construir uma base de dados sólida e escalável, que suporte análises avançadas de dados, escolhemos o Oracle Database como SGBD.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 Bold"/>
              </a:rPr>
              <a:t>Cloud</a:t>
            </a:r>
            <a:r>
              <a:rPr lang="en-US" sz="2634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Open Sans"/>
              </a:rPr>
              <a:t>Optamos por hospedar nosso sistema na cloud AWS (Amazon Web Services) por várias razões estratégicas e técnicas que garantem a robustez, a escalabilidade e a eficiência do nosso projeto. </a:t>
            </a:r>
          </a:p>
          <a:p>
            <a:pPr algn="l">
              <a:lnSpc>
                <a:spcPts val="396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967"/>
              </a:lnSpc>
              <a:spcBef>
                <a:spcPct val="0"/>
              </a:spcBef>
            </a:pPr>
            <a:endParaRPr lang="en-US" sz="2634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6378" y="441324"/>
            <a:ext cx="195524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EuroTalk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3188" y="1027870"/>
            <a:ext cx="17804812" cy="92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Sobre o sistema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 EuroTalk será um ChatBot desenvolvido para responder dúvidas sobre compliance para os funcionários da Eurofarma, podendo ser treinado com as documentações digitais existentes na empresa. O software será compatível com todos os sistemas operacionais. </a:t>
            </a:r>
          </a:p>
          <a:p>
            <a:pPr algn="l">
              <a:lnSpc>
                <a:spcPts val="3390"/>
              </a:lnSpc>
            </a:pPr>
            <a:endParaRPr lang="en-US" sz="242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Ambientes de desenvolvimento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Os ambientes de desenvolvimento incluirão o Visual Studio Code para a codificação, Git para o controle de versão e Github para hospedagem do repositório. 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Linguagens de Programação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SPela facilidade de integração com Web APIs, será utilizado a linguagem de programação JavaScript no desenvolvimento do ChatBot.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Sistema Gerenciador de Banco de Dados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Para persistir as informações das documentações digitais de compliance da Eurofarma, utilizaremos o Oracle Database como SGBD.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 Bold"/>
              </a:rPr>
              <a:t>Cloud </a:t>
            </a:r>
          </a:p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000000"/>
                </a:solidFill>
                <a:latin typeface="Open Sans"/>
              </a:rPr>
              <a:t>Optamos por hospedar nosso sistema na cloud AWS (Amazon Web Services) por várias razões estratégicas e técnicas que garantem a robustez, a escalabilidade e a eficiência do nosso projeto. </a:t>
            </a:r>
          </a:p>
          <a:p>
            <a:pPr algn="l">
              <a:lnSpc>
                <a:spcPts val="3390"/>
              </a:lnSpc>
            </a:pPr>
            <a:endParaRPr lang="en-US" sz="242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390"/>
              </a:lnSpc>
              <a:spcBef>
                <a:spcPct val="0"/>
              </a:spcBef>
            </a:pPr>
            <a:endParaRPr lang="en-US" sz="2421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92551" y="9258300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7957" y="4146384"/>
            <a:ext cx="10112086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Apresentação de Interface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29984" y="6037977"/>
            <a:ext cx="5370333" cy="4591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841404"/>
            <a:ext cx="4792786" cy="6099347"/>
          </a:xfrm>
          <a:custGeom>
            <a:avLst/>
            <a:gdLst/>
            <a:ahLst/>
            <a:cxnLst/>
            <a:rect l="l" t="t" r="r" b="b"/>
            <a:pathLst>
              <a:path w="4792786" h="6099347">
                <a:moveTo>
                  <a:pt x="0" y="0"/>
                </a:moveTo>
                <a:lnTo>
                  <a:pt x="4792786" y="0"/>
                </a:lnTo>
                <a:lnTo>
                  <a:pt x="4792786" y="6099347"/>
                </a:lnTo>
                <a:lnTo>
                  <a:pt x="0" y="609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6936726"/>
            <a:ext cx="4792786" cy="2508870"/>
          </a:xfrm>
          <a:custGeom>
            <a:avLst/>
            <a:gdLst/>
            <a:ahLst/>
            <a:cxnLst/>
            <a:rect l="l" t="t" r="r" b="b"/>
            <a:pathLst>
              <a:path w="4792786" h="2508870">
                <a:moveTo>
                  <a:pt x="0" y="0"/>
                </a:moveTo>
                <a:lnTo>
                  <a:pt x="4792786" y="0"/>
                </a:lnTo>
                <a:lnTo>
                  <a:pt x="4792786" y="2508870"/>
                </a:lnTo>
                <a:lnTo>
                  <a:pt x="0" y="2508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007602" y="1382334"/>
            <a:ext cx="6081806" cy="2951171"/>
          </a:xfrm>
          <a:custGeom>
            <a:avLst/>
            <a:gdLst/>
            <a:ahLst/>
            <a:cxnLst/>
            <a:rect l="l" t="t" r="r" b="b"/>
            <a:pathLst>
              <a:path w="6081806" h="2951171">
                <a:moveTo>
                  <a:pt x="0" y="0"/>
                </a:moveTo>
                <a:lnTo>
                  <a:pt x="6081805" y="0"/>
                </a:lnTo>
                <a:lnTo>
                  <a:pt x="6081805" y="2951171"/>
                </a:lnTo>
                <a:lnTo>
                  <a:pt x="0" y="29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54240" y="618215"/>
            <a:ext cx="5540899" cy="6545726"/>
          </a:xfrm>
          <a:custGeom>
            <a:avLst/>
            <a:gdLst/>
            <a:ahLst/>
            <a:cxnLst/>
            <a:rect l="l" t="t" r="r" b="b"/>
            <a:pathLst>
              <a:path w="5540899" h="6545726">
                <a:moveTo>
                  <a:pt x="0" y="0"/>
                </a:moveTo>
                <a:lnTo>
                  <a:pt x="5540899" y="0"/>
                </a:lnTo>
                <a:lnTo>
                  <a:pt x="5540899" y="6545726"/>
                </a:lnTo>
                <a:lnTo>
                  <a:pt x="0" y="654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254240" y="7163941"/>
            <a:ext cx="5540899" cy="2956945"/>
          </a:xfrm>
          <a:custGeom>
            <a:avLst/>
            <a:gdLst/>
            <a:ahLst/>
            <a:cxnLst/>
            <a:rect l="l" t="t" r="r" b="b"/>
            <a:pathLst>
              <a:path w="5540899" h="2956945">
                <a:moveTo>
                  <a:pt x="0" y="0"/>
                </a:moveTo>
                <a:lnTo>
                  <a:pt x="5540899" y="0"/>
                </a:lnTo>
                <a:lnTo>
                  <a:pt x="5540899" y="2956944"/>
                </a:lnTo>
                <a:lnTo>
                  <a:pt x="0" y="2956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60" t="-3307" b="-48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90789" y="136993"/>
            <a:ext cx="5556565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Site de Cadastro( Desktop Web)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753" y="218536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28509" y="382737"/>
            <a:ext cx="487508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Sumario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13678" y="3395324"/>
            <a:ext cx="13460645" cy="5704102"/>
            <a:chOff x="0" y="0"/>
            <a:chExt cx="17947526" cy="7605469"/>
          </a:xfrm>
        </p:grpSpPr>
        <p:sp>
          <p:nvSpPr>
            <p:cNvPr id="9" name="TextBox 9"/>
            <p:cNvSpPr txBox="1"/>
            <p:nvPr/>
          </p:nvSpPr>
          <p:spPr>
            <a:xfrm>
              <a:off x="21687" y="1467892"/>
              <a:ext cx="13062530" cy="613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463" lvl="1" indent="-291232" algn="l">
                <a:lnSpc>
                  <a:spcPts val="5125"/>
                </a:lnSpc>
                <a:buFont typeface="Arial"/>
                <a:buChar char="•"/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Lista de requisitos dos projetos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Planejamento do uso de Software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Apresentação de Interface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Apresentação de Redes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Jornada do Projeto</a:t>
              </a:r>
            </a:p>
            <a:p>
              <a:pPr marL="595599" lvl="1" indent="-297799" algn="l">
                <a:lnSpc>
                  <a:spcPts val="5241"/>
                </a:lnSpc>
                <a:buFont typeface="Arial"/>
                <a:buChar char="•"/>
              </a:pPr>
              <a:r>
                <a:rPr lang="en-US" sz="2758" spc="441">
                  <a:solidFill>
                    <a:srgbClr val="000000"/>
                  </a:solidFill>
                  <a:latin typeface="Montserrat Light Bold"/>
                </a:rPr>
                <a:t>Arquitetura do projeto</a:t>
              </a:r>
            </a:p>
            <a:p>
              <a:pPr algn="l">
                <a:lnSpc>
                  <a:spcPts val="5241"/>
                </a:lnSpc>
              </a:pPr>
              <a:endParaRPr lang="en-US" sz="2758" spc="441">
                <a:solidFill>
                  <a:srgbClr val="000000"/>
                </a:solidFill>
                <a:latin typeface="Montserrat Ligh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166601" y="1639351"/>
              <a:ext cx="3780925" cy="576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3 - 13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14 - 16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17 - 23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24 - 29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30 - 32</a:t>
              </a:r>
            </a:p>
            <a:p>
              <a:pPr algn="r">
                <a:lnSpc>
                  <a:spcPts val="5125"/>
                </a:lnSpc>
              </a:pPr>
              <a:r>
                <a:rPr lang="en-US" sz="2697" spc="431">
                  <a:solidFill>
                    <a:srgbClr val="000000"/>
                  </a:solidFill>
                  <a:latin typeface="Montserrat Light Bold"/>
                </a:rPr>
                <a:t>33 - 38</a:t>
              </a:r>
            </a:p>
            <a:p>
              <a:pPr algn="r">
                <a:lnSpc>
                  <a:spcPts val="5125"/>
                </a:lnSpc>
              </a:pPr>
              <a:endParaRPr lang="en-US" sz="2697" spc="431">
                <a:solidFill>
                  <a:srgbClr val="000000"/>
                </a:solidFill>
                <a:latin typeface="Montserrat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938934" cy="906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90164" y="3720037"/>
            <a:ext cx="1384158" cy="4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Open Sans Bold"/>
              </a:rPr>
              <a:t>Nº Slides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840" y="1141118"/>
            <a:ext cx="16698460" cy="7868570"/>
          </a:xfrm>
          <a:custGeom>
            <a:avLst/>
            <a:gdLst/>
            <a:ahLst/>
            <a:cxnLst/>
            <a:rect l="l" t="t" r="r" b="b"/>
            <a:pathLst>
              <a:path w="16698460" h="7868570">
                <a:moveTo>
                  <a:pt x="0" y="0"/>
                </a:moveTo>
                <a:lnTo>
                  <a:pt x="16698460" y="0"/>
                </a:lnTo>
                <a:lnTo>
                  <a:pt x="16698460" y="7868570"/>
                </a:lnTo>
                <a:lnTo>
                  <a:pt x="0" y="786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19930" y="441324"/>
            <a:ext cx="98028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APP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299" y="1384171"/>
            <a:ext cx="15407403" cy="8194646"/>
          </a:xfrm>
          <a:custGeom>
            <a:avLst/>
            <a:gdLst/>
            <a:ahLst/>
            <a:cxnLst/>
            <a:rect l="l" t="t" r="r" b="b"/>
            <a:pathLst>
              <a:path w="15407403" h="8194646">
                <a:moveTo>
                  <a:pt x="0" y="0"/>
                </a:moveTo>
                <a:lnTo>
                  <a:pt x="15407402" y="0"/>
                </a:lnTo>
                <a:lnTo>
                  <a:pt x="15407402" y="8194646"/>
                </a:lnTo>
                <a:lnTo>
                  <a:pt x="0" y="81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711605" y="464004"/>
            <a:ext cx="86479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APP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6403" y="3778214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8238" y="1819269"/>
            <a:ext cx="6806476" cy="6308640"/>
          </a:xfrm>
          <a:custGeom>
            <a:avLst/>
            <a:gdLst/>
            <a:ahLst/>
            <a:cxnLst/>
            <a:rect l="l" t="t" r="r" b="b"/>
            <a:pathLst>
              <a:path w="6806476" h="6308640">
                <a:moveTo>
                  <a:pt x="0" y="0"/>
                </a:moveTo>
                <a:lnTo>
                  <a:pt x="6806476" y="0"/>
                </a:lnTo>
                <a:lnTo>
                  <a:pt x="6806476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79654" y="1819269"/>
            <a:ext cx="6861413" cy="6362257"/>
          </a:xfrm>
          <a:custGeom>
            <a:avLst/>
            <a:gdLst/>
            <a:ahLst/>
            <a:cxnLst/>
            <a:rect l="l" t="t" r="r" b="b"/>
            <a:pathLst>
              <a:path w="6861413" h="6362257">
                <a:moveTo>
                  <a:pt x="0" y="0"/>
                </a:moveTo>
                <a:lnTo>
                  <a:pt x="6861413" y="0"/>
                </a:lnTo>
                <a:lnTo>
                  <a:pt x="6861413" y="6362257"/>
                </a:lnTo>
                <a:lnTo>
                  <a:pt x="0" y="6362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53563" y="464004"/>
            <a:ext cx="678087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EuroTalk (Site web responsivo)</a:t>
            </a: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7881" y="4146384"/>
            <a:ext cx="8892237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Apresentação de Redes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07426" y="6037977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07243" y="2871632"/>
            <a:ext cx="12382285" cy="5543428"/>
          </a:xfrm>
          <a:custGeom>
            <a:avLst/>
            <a:gdLst/>
            <a:ahLst/>
            <a:cxnLst/>
            <a:rect l="l" t="t" r="r" b="b"/>
            <a:pathLst>
              <a:path w="12382285" h="5543428">
                <a:moveTo>
                  <a:pt x="0" y="0"/>
                </a:moveTo>
                <a:lnTo>
                  <a:pt x="12382284" y="0"/>
                </a:lnTo>
                <a:lnTo>
                  <a:pt x="12382284" y="5543428"/>
                </a:lnTo>
                <a:lnTo>
                  <a:pt x="0" y="5543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2" b="-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39192" y="2819667"/>
            <a:ext cx="4470824" cy="5647357"/>
          </a:xfrm>
          <a:custGeom>
            <a:avLst/>
            <a:gdLst/>
            <a:ahLst/>
            <a:cxnLst/>
            <a:rect l="l" t="t" r="r" b="b"/>
            <a:pathLst>
              <a:path w="4470824" h="5647357">
                <a:moveTo>
                  <a:pt x="0" y="0"/>
                </a:moveTo>
                <a:lnTo>
                  <a:pt x="4470825" y="0"/>
                </a:lnTo>
                <a:lnTo>
                  <a:pt x="4470825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67008" y="485384"/>
            <a:ext cx="113091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Cisco Packet Tracer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893" y="2302410"/>
            <a:ext cx="13575465" cy="727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Já que os aparelhos conectados na rede da sala de aula 1 e os aparelhos conectados na sala de aula 2  podem somente mandar ou receber pacotes para a rede de servidores e para outras redes, somente receber pacotes, primeiramente dividimos a rede da Eurofarma em 3 vlans (sala_de_aula1, sala_de_aula2 e servidores).Após isso, sabendo que os pacotes de cada uma dessas 3 vlans tem que passar obrigatoriamente pelo roteador colocamos algumas regras de firewall: </a:t>
            </a:r>
          </a:p>
          <a:p>
            <a:pPr algn="l">
              <a:lnSpc>
                <a:spcPts val="2564"/>
              </a:lnSpc>
              <a:spcBef>
                <a:spcPct val="0"/>
              </a:spcBef>
            </a:pPr>
            <a:endParaRPr lang="en-US" sz="1831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//permitindo a chegada de pacotes das redes 192.168.2.0,192.168.3.0 na rede 192.168.4.0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access-list 1 permit ip host 192.168.2.1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permit ip host 192.168.3.1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permit ip host 192.168.4.1  0.0.0.255 host 192.168.4.1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endParaRPr lang="en-US" sz="1831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        //Não permitir a saída de pacotes da rede 192.168.2.0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access-list 1 deny  192.168.2.1 0.0.0.255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//Não permitir a saída de pacotes da rede 192.168.3.0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                             access-list 1 deny  192.168.3.1 0.0.0.255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//Não permitir a saída de pacotes da rede 192.168.4.0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                                   access-list 1 deny  192.168.4.1 0.0.0.255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//permitir a saída de pacotes de qualquer outra rede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  access-list 1 permit any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 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 Bold"/>
              </a:rPr>
              <a:t>                //adicionando ACL no roteador </a:t>
            </a:r>
          </a:p>
          <a:p>
            <a:pPr algn="ctr">
              <a:lnSpc>
                <a:spcPts val="2564"/>
              </a:lnSpc>
              <a:spcBef>
                <a:spcPct val="0"/>
              </a:spcBef>
            </a:pPr>
            <a:r>
              <a:rPr lang="en-US" sz="1831">
                <a:solidFill>
                  <a:srgbClr val="000000"/>
                </a:solidFill>
                <a:latin typeface="Open Sans"/>
              </a:rPr>
              <a:t>ip access-group 1 in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6403" y="3778214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826577" y="4010510"/>
            <a:ext cx="6634847" cy="5849849"/>
          </a:xfrm>
          <a:custGeom>
            <a:avLst/>
            <a:gdLst/>
            <a:ahLst/>
            <a:cxnLst/>
            <a:rect l="l" t="t" r="r" b="b"/>
            <a:pathLst>
              <a:path w="6634847" h="5849849">
                <a:moveTo>
                  <a:pt x="0" y="0"/>
                </a:moveTo>
                <a:lnTo>
                  <a:pt x="6634846" y="0"/>
                </a:lnTo>
                <a:lnTo>
                  <a:pt x="6634846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7804" y="174902"/>
            <a:ext cx="162306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Chatbot com IA Generativa para Compliance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364" y="4161638"/>
            <a:ext cx="17555272" cy="13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6"/>
              </a:lnSpc>
              <a:spcBef>
                <a:spcPct val="0"/>
              </a:spcBef>
            </a:pPr>
            <a:r>
              <a:rPr lang="en-US" sz="7933">
                <a:solidFill>
                  <a:srgbClr val="000000"/>
                </a:solidFill>
                <a:latin typeface="Open Sans Bold"/>
              </a:rPr>
              <a:t>Lista de Requisitos dos Projetos</a:t>
            </a:r>
          </a:p>
        </p:txBody>
      </p:sp>
      <p:sp>
        <p:nvSpPr>
          <p:cNvPr id="7" name="Freeform 7"/>
          <p:cNvSpPr/>
          <p:nvPr/>
        </p:nvSpPr>
        <p:spPr>
          <a:xfrm>
            <a:off x="4661078" y="6153043"/>
            <a:ext cx="3336976" cy="625683"/>
          </a:xfrm>
          <a:custGeom>
            <a:avLst/>
            <a:gdLst/>
            <a:ahLst/>
            <a:cxnLst/>
            <a:rect l="l" t="t" r="r" b="b"/>
            <a:pathLst>
              <a:path w="3336976" h="625683">
                <a:moveTo>
                  <a:pt x="0" y="0"/>
                </a:moveTo>
                <a:lnTo>
                  <a:pt x="3336976" y="0"/>
                </a:lnTo>
                <a:lnTo>
                  <a:pt x="3336976" y="625683"/>
                </a:lnTo>
                <a:lnTo>
                  <a:pt x="0" y="62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09810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1559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278633" y="617607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15418" y="6153043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98054" y="1028700"/>
            <a:ext cx="2103902" cy="2774931"/>
          </a:xfrm>
          <a:custGeom>
            <a:avLst/>
            <a:gdLst/>
            <a:ahLst/>
            <a:cxnLst/>
            <a:rect l="l" t="t" r="r" b="b"/>
            <a:pathLst>
              <a:path w="2103902" h="2774931">
                <a:moveTo>
                  <a:pt x="0" y="0"/>
                </a:moveTo>
                <a:lnTo>
                  <a:pt x="2103903" y="0"/>
                </a:lnTo>
                <a:lnTo>
                  <a:pt x="2103903" y="2774931"/>
                </a:lnTo>
                <a:lnTo>
                  <a:pt x="0" y="277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1097" y="4146384"/>
            <a:ext cx="7145807" cy="316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Jornada do Projeto</a:t>
            </a:r>
          </a:p>
          <a:p>
            <a:pPr algn="ctr">
              <a:lnSpc>
                <a:spcPts val="8448"/>
              </a:lnSpc>
            </a:pPr>
            <a:endParaRPr lang="en-US" sz="6034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4" name="Freeform 4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23451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09493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6915" y="543532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57341" y="6422798"/>
            <a:ext cx="4841344" cy="3635409"/>
          </a:xfrm>
          <a:custGeom>
            <a:avLst/>
            <a:gdLst/>
            <a:ahLst/>
            <a:cxnLst/>
            <a:rect l="l" t="t" r="r" b="b"/>
            <a:pathLst>
              <a:path w="4841344" h="3635409">
                <a:moveTo>
                  <a:pt x="0" y="0"/>
                </a:moveTo>
                <a:lnTo>
                  <a:pt x="4841344" y="0"/>
                </a:lnTo>
                <a:lnTo>
                  <a:pt x="4841344" y="3635410"/>
                </a:lnTo>
                <a:lnTo>
                  <a:pt x="0" y="363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3662" y="200948"/>
            <a:ext cx="130206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Open Sans Bold"/>
              </a:rPr>
              <a:t>Planejamento à Entrega em Outubro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4335" y="1588588"/>
            <a:ext cx="13480002" cy="84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Fase atual: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 O projeto está em uma fase promissora, com um planejamento sólido e a definição visual da aplicação já estabelecida, nós estamos  realizando a construção de telas e diagramas de arquitetura, o que demonstra uma base sólida para o desenvolvimento.</a:t>
            </a:r>
          </a:p>
          <a:p>
            <a:pPr algn="ctr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Perspectivas até Outubro: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Desenvolvimento completo: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foco principal será na implementação da funcionalidade da aplicação, utilizando as telas e a arquitetura já definidas como base.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Design finalizado: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design da aplicação será finalizado, com foco em elementos visuais atrativos e uma experiência de usuário intuitiva.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Responsividade: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A aplicação será otimizada para diferentes dispositivos, garantindo uma experiência fluida e agradável em desktops, tablets e smartphones.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Funcionalidade completa: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O objetivo é entregar uma aplicação completamente funcional, com todas as funcionalidades previstas no planejamento inicial.</a:t>
            </a:r>
          </a:p>
          <a:p>
            <a:pPr algn="just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Desafios a serem superados: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Gerenciamento de tempo: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A equipe precisa gerenciar o tempo de forma eficiente para garantir que todas as etapas sejam concluídas dentro do prazo.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Testes rigorosos: </a:t>
            </a:r>
            <a:r>
              <a:rPr lang="en-US" sz="1694">
                <a:solidFill>
                  <a:srgbClr val="000000"/>
                </a:solidFill>
                <a:latin typeface="Open Sans"/>
              </a:rPr>
              <a:t>Testes completos e abrangentes são essenciais para garantir a qualidade e estabilidade da aplicação.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Próximos passos: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Implementação do desenvolvimento: Nós iremos nos concentrar na implementação das funcionalidades, seguindo o planejamento e as definições já estabelecidas.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Revisão do design: As telas e o design devem ser revisados e aprimorados continuamente para garantir uma experiência de usuário impecável.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 Bold"/>
              </a:rPr>
              <a:t>Conclusão: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Open Sans"/>
              </a:rPr>
              <a:t>A jornada do projeto até o momento tem sido positiva e produtiva. As perspectivas para a entrega em outubro são otimistas, com um plano de ação definido e uma equipe focada em alcançar os objetivos.</a:t>
            </a:r>
          </a:p>
          <a:p>
            <a:pPr algn="l">
              <a:lnSpc>
                <a:spcPts val="2372"/>
              </a:lnSpc>
              <a:spcBef>
                <a:spcPct val="0"/>
              </a:spcBef>
            </a:pPr>
            <a:endParaRPr lang="en-US" sz="1694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3519" y="203784"/>
            <a:ext cx="93836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Explicação do Cronograma Semestral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971550"/>
            <a:ext cx="18288000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1º Semestre (Abril a Julho):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Início do Projeto e Planejamento: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Em abril, é crucial definir claramente os objetivos e metas do projeto, assim como alocar recursos e responsabilidades. As primeiras semanas são dedicadas ao planejamento detalhado e ao início do desenvolvimento.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Desenvolvimento Inicial e Monitoramento: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Em maio e junho, trabalhamos nas primeiras fases de desenvolvimento, com revisões e ajustes regulares para garantir que o projeto esteja no caminho certo.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Revisão e Preparação: </a:t>
            </a:r>
            <a:r>
              <a:rPr lang="en-US" sz="2500">
                <a:solidFill>
                  <a:srgbClr val="000000"/>
                </a:solidFill>
                <a:latin typeface="Open Sans"/>
              </a:rPr>
              <a:t>Julho é o mês para finalizar as fases iniciais e preparar para o segundo semestre, revisando o progresso e ajustando planos planos conforme necessário.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6449926"/>
            <a:ext cx="18288000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2º Semestre (Agosto a Outubro):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 Bold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Implementação e Testes: 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Agosto e setembro são dedicados à implementação das fases finais do projeto e à realização de testes integrados. Monitoramento contínuo e ajustes são essenciais para resolver qualquer problema que surgir.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Encerramento e Avaliação: 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Outubro é o mês de concluir o projeto, fazer a entrega final e realizar uma avaliação completa. A documentação e o relatório final ajudam a consolidar as lições aprendidas e a melhorar futuros projetos.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22120" y="3995934"/>
            <a:ext cx="8690372" cy="20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6034">
                <a:solidFill>
                  <a:srgbClr val="000000"/>
                </a:solidFill>
                <a:latin typeface="Open Sans Bold"/>
              </a:rPr>
              <a:t>Arquitetura do projeto</a:t>
            </a:r>
          </a:p>
          <a:p>
            <a:pPr algn="ctr">
              <a:lnSpc>
                <a:spcPts val="8448"/>
              </a:lnSpc>
              <a:spcBef>
                <a:spcPct val="0"/>
              </a:spcBef>
            </a:pPr>
            <a:endParaRPr lang="en-US" sz="603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546757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32799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8" y="0"/>
                </a:lnTo>
                <a:lnTo>
                  <a:pt x="3214148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30221" y="5284875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3"/>
                </a:lnTo>
                <a:lnTo>
                  <a:pt x="0" y="6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868" y="6320331"/>
            <a:ext cx="7282832" cy="4114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6841" y="5471942"/>
            <a:ext cx="2524937" cy="27746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31580" y="569558"/>
            <a:ext cx="11626312" cy="296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5650">
                <a:solidFill>
                  <a:srgbClr val="000000"/>
                </a:solidFill>
                <a:latin typeface="Open Sans Bold"/>
              </a:rPr>
              <a:t>Link para a visualização do PDF de Arquitetura</a:t>
            </a:r>
          </a:p>
          <a:p>
            <a:pPr algn="ctr">
              <a:lnSpc>
                <a:spcPts val="7910"/>
              </a:lnSpc>
              <a:spcBef>
                <a:spcPct val="0"/>
              </a:spcBef>
            </a:pPr>
            <a:endParaRPr lang="en-US" sz="565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02013" y="5048250"/>
            <a:ext cx="982682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Click </a:t>
            </a:r>
            <a:r>
              <a:rPr lang="en-US" sz="5199" u="sng" dirty="0" err="1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aqui</a:t>
            </a: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  para </a:t>
            </a:r>
            <a:r>
              <a:rPr lang="en-US" sz="5199" u="sng" dirty="0" err="1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visualizar</a:t>
            </a:r>
            <a:r>
              <a:rPr lang="en-US" sz="5199" u="sng" dirty="0">
                <a:solidFill>
                  <a:srgbClr val="4B70F6"/>
                </a:solidFill>
                <a:latin typeface="Open Sans Bold"/>
                <a:hlinkClick r:id="rId3" tooltip="https://github.com/CarlosHLP060304/Sprints_Eurofarma/blob/main/DocumentoFinalEuroArchi.pdf"/>
              </a:rPr>
              <a:t> PDF</a:t>
            </a:r>
          </a:p>
          <a:p>
            <a:pPr algn="ctr">
              <a:lnSpc>
                <a:spcPts val="7279"/>
              </a:lnSpc>
            </a:pPr>
            <a:endParaRPr lang="en-US" sz="5199" u="sng" dirty="0">
              <a:solidFill>
                <a:srgbClr val="4B70F6"/>
              </a:solidFill>
              <a:latin typeface="Open Sans Bold"/>
              <a:hlinkClick r:id="rId3" tooltip="https://github.com/CarlosHLP060304/Sprints_Eurofarma/blob/main/DocumentoFinalEuroArchi.pdf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6841" y="5471942"/>
            <a:ext cx="2524937" cy="27746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31580" y="569558"/>
            <a:ext cx="11626312" cy="296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5650">
                <a:solidFill>
                  <a:srgbClr val="000000"/>
                </a:solidFill>
                <a:latin typeface="Open Sans Bold"/>
              </a:rPr>
              <a:t>Link para a visualização do PDF de Arquitetura</a:t>
            </a:r>
          </a:p>
          <a:p>
            <a:pPr algn="ctr">
              <a:lnSpc>
                <a:spcPts val="7910"/>
              </a:lnSpc>
              <a:spcBef>
                <a:spcPct val="0"/>
              </a:spcBef>
            </a:pPr>
            <a:endParaRPr lang="en-US" sz="5650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C67F458F-D6E5-42A1-2CBE-BFD2339FE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94" y="0"/>
            <a:ext cx="1455021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88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487088"/>
            <a:ext cx="15371856" cy="66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O PDF apresentado descreve a arquitetura de um sistema para gerenciar treinamentos, desde o cadastro até o acompanhamento de desempenho dos alunos e a criação de um ChatBot para melhora de acessibilidade do compliance.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 Bold"/>
              </a:rPr>
              <a:t>1. Interface do Usuário (UI):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Interface WEB: A UI principal é uma interface web responsiva construída com HTML, CSS e JavaScript. Ela permite aos usuários gerenciar treinamentos, registrar presenças, visualizar calendários, acessar conteúdo, entre outras funcionalidades.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Dashboard: A UI inclui um dashboard (Google Forms) com visualização de informações sobre os treinamentos, como a lista de alunos inscritos, data, hora e carga horária.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de Scanneamento: A interface de scaneamento utiliza QRCode para registrar a presença de alunos nos treinamentos presenciais e remotos.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ns"/>
              </a:rPr>
              <a:t>Tela do Chatbot: O Chatbot possui uma interface web responsiva construída com HTML, CSS e JavaScript, facilitando o acesso a informações e instruções de compliance.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83"/>
              </a:lnSpc>
              <a:spcBef>
                <a:spcPct val="0"/>
              </a:spcBef>
            </a:pPr>
            <a:endParaRPr lang="en-US" sz="198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0813" y="1314342"/>
            <a:ext cx="13775953" cy="858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80"/>
              </a:lnSpc>
              <a:spcBef>
                <a:spcPct val="0"/>
              </a:spcBef>
            </a:pPr>
            <a:r>
              <a:rPr lang="en-US" sz="1914">
                <a:solidFill>
                  <a:srgbClr val="000000"/>
                </a:solidFill>
                <a:latin typeface="Open Sans Bold"/>
              </a:rPr>
              <a:t>2. Backend: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914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Linguagem: Java é a linguagem principal do backend, responsável pela comunicação entre a UI e a base de dados, bem como pela lógica do sistema.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APIs: O backend é composto por APIs que recebem e processam requisições da UI, efetuando operações como cadastro de treinamentos, alunos e professores, além de gerenciar as informações de presença e desempenho.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JSON: JSON é o formato de dados utilizado para a comunicação entre a UI e o backend, garantindo a troca de informações de forma eficiente e organizada.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Gemini API: O backend utiliza a API do Gemini para treinar o Chatbot com documentação e responder as perguntas dos usuários.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000000"/>
                </a:solidFill>
                <a:latin typeface="Open Sans Bold"/>
              </a:rPr>
              <a:t>3. Infraestrutura: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940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 Bold"/>
              </a:rPr>
              <a:t>O sistema é composto por diversos servidores: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WEB Server: Responsável por hospedar a interface web do sistema.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Application Server: Processa as requisições do backend e gerencia a aplicação.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Database Server: Armazena os dados do sistema, com alta disponibilidade e segurança, utilizando um sistema RAID 5.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Backup Server: Realiza backups periódicos dos dados para garantir a recuperação em caso de falhas.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 Bold"/>
              </a:rPr>
              <a:t> A rede é estruturada com: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Switch Colapsador: Conecta os servidores e os computadores dos usuários, com alta capacidade de tráfego de dados.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Ethernet LAN: Conecta os usuários ao sistema, tanto na sede da empresa como em home office.</a:t>
            </a:r>
          </a:p>
          <a:p>
            <a:pPr algn="l">
              <a:lnSpc>
                <a:spcPts val="2120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1514">
                <a:solidFill>
                  <a:srgbClr val="000000"/>
                </a:solidFill>
                <a:latin typeface="Open Sans"/>
              </a:rPr>
              <a:t>Fibra Ótica: Conecta os servidores entre si e garante a alta velocidade e confiabilidade da comunicação.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514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0951" y="628758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0951" y="1502232"/>
            <a:ext cx="14103553" cy="807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693"/>
              </a:lnSpc>
              <a:spcBef>
                <a:spcPct val="0"/>
              </a:spcBef>
            </a:pPr>
            <a:r>
              <a:rPr lang="en-US" sz="1924">
                <a:solidFill>
                  <a:srgbClr val="000000"/>
                </a:solidFill>
                <a:latin typeface="Open Sans"/>
              </a:rPr>
              <a:t>4</a:t>
            </a:r>
            <a:r>
              <a:rPr lang="en-US" sz="1924">
                <a:solidFill>
                  <a:srgbClr val="000000"/>
                </a:solidFill>
                <a:latin typeface="Open Sans Bold"/>
              </a:rPr>
              <a:t>. Sistema de gestão de treinamentos: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924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O sistema oferece uma variedade de funcionalidades, incluindo: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Cadastro de Treinamentos: Cadastrar novos treinamentos, definindo tipo, modalidade, descrição, carga horária, data, hora, professores e alunos.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Gerenciamento de Presença: Registrar a presença dos alunos em treinamentos presenciais e remotos, com a possibilidade de usar QRCode e scanner facial.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Acompanhamento de Desempenho: Monitorar o desempenho dos alunos, armazenando notas de avaliações e testes.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Geração de Relatórios: Gerar relatórios sobre a presença e desempenho dos alunos, para análise e tomada de decisão.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451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731"/>
              </a:lnSpc>
              <a:spcBef>
                <a:spcPct val="0"/>
              </a:spcBef>
            </a:pPr>
            <a:r>
              <a:rPr lang="en-US" sz="1951">
                <a:solidFill>
                  <a:srgbClr val="000000"/>
                </a:solidFill>
                <a:latin typeface="Open Sans Bold"/>
              </a:rPr>
              <a:t>5. Chatbot</a:t>
            </a:r>
          </a:p>
          <a:p>
            <a:pPr algn="l">
              <a:lnSpc>
                <a:spcPts val="2451"/>
              </a:lnSpc>
              <a:spcBef>
                <a:spcPct val="0"/>
              </a:spcBef>
            </a:pPr>
            <a:endParaRPr lang="en-US" sz="1951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Objetivo: Fornecer acesso rápido e fácil à documentação do compliance através de um Chatbot.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Plataforma: O chatbot será implementado em uma pagina Web, garantindo a melhor experiência e funcionalidade.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Treinamento: O processo de treinamento do Chatbot inclui a alimentação com documentação relevante e a implementação de IA para responder as perguntas dos usuários de forma precisa e eficiente.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Gestão de Compliance: Fornecer acesso à documentação do compliance através do Chatbot, respondendo às dúvidas dos usuários.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Open Sans"/>
              </a:rPr>
              <a:t>Conclusão:</a:t>
            </a: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133"/>
              </a:lnSpc>
              <a:spcBef>
                <a:spcPct val="0"/>
              </a:spcBef>
            </a:pPr>
            <a:endParaRPr lang="en-US" sz="1524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0951" y="628758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33359" y="3057523"/>
            <a:ext cx="14236448" cy="327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ns Bold"/>
              </a:rPr>
              <a:t>6. Conclusão:</a:t>
            </a:r>
          </a:p>
          <a:p>
            <a:pPr algn="l">
              <a:lnSpc>
                <a:spcPts val="2864"/>
              </a:lnSpc>
              <a:spcBef>
                <a:spcPct val="0"/>
              </a:spcBef>
            </a:pPr>
            <a:endParaRPr lang="en-US" sz="2961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Open Sans"/>
              </a:rPr>
              <a:t>A arquitetura proposta apresenta uma solução robusta e completa para o gerenciamento de treinamentos, com foco na eficiência, segurança e acessibilidade. A utilização de tecnologias modernas e uma estrutura de infraestrutura sólida garantem o funcionamento adequado do sistema e a satisfação dos usuários. O Chatbot, integrado à solução, oferece um canal de comunicação rápido e intuitivo para acessar informações importantes sobre o compliance.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7444" y="952500"/>
            <a:ext cx="14513112" cy="7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Open Sans Bold"/>
              </a:rPr>
              <a:t>Explicação do diagrama da Arquitetura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46552" y="5943408"/>
            <a:ext cx="5615732" cy="4114800"/>
          </a:xfrm>
          <a:custGeom>
            <a:avLst/>
            <a:gdLst/>
            <a:ahLst/>
            <a:cxnLst/>
            <a:rect l="l" t="t" r="r" b="b"/>
            <a:pathLst>
              <a:path w="5615732" h="4114800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66990" y="3615689"/>
            <a:ext cx="10974857" cy="15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Open Sans Bold"/>
              </a:rPr>
              <a:t>Projeto 1: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Aplicação de Controle de Presença em Treinamentos</a:t>
            </a: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70007"/>
            <a:ext cx="7674068" cy="5206611"/>
          </a:xfrm>
          <a:custGeom>
            <a:avLst/>
            <a:gdLst/>
            <a:ahLst/>
            <a:cxnLst/>
            <a:rect l="l" t="t" r="r" b="b"/>
            <a:pathLst>
              <a:path w="7674068" h="5206611">
                <a:moveTo>
                  <a:pt x="0" y="0"/>
                </a:moveTo>
                <a:lnTo>
                  <a:pt x="7674068" y="0"/>
                </a:lnTo>
                <a:lnTo>
                  <a:pt x="7674068" y="5206611"/>
                </a:lnTo>
                <a:lnTo>
                  <a:pt x="0" y="52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5722" y="2270007"/>
            <a:ext cx="8352646" cy="5206611"/>
          </a:xfrm>
          <a:custGeom>
            <a:avLst/>
            <a:gdLst/>
            <a:ahLst/>
            <a:cxnLst/>
            <a:rect l="l" t="t" r="r" b="b"/>
            <a:pathLst>
              <a:path w="8352646" h="5206611">
                <a:moveTo>
                  <a:pt x="0" y="0"/>
                </a:moveTo>
                <a:lnTo>
                  <a:pt x="8352646" y="0"/>
                </a:lnTo>
                <a:lnTo>
                  <a:pt x="8352646" y="5206611"/>
                </a:lnTo>
                <a:lnTo>
                  <a:pt x="0" y="520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7" r="-29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665" y="722947"/>
            <a:ext cx="6586633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1. Funcionalidades Essenciais: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819" y="1519931"/>
            <a:ext cx="15584117" cy="824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Gerenciamento de Treinamentos: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Cadastro de novos treinamentos, incluindo título, descrição, alunos ,data, local, instrutor, apostilas (upload de arquivos PDF), etc.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Edição e exclusão de treinamentos e alunos.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Visualização de detalhes de cada treinamento.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Busca de treinamentos por título, data.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Listagem de treinamentos disponíveis para o usuário.</a:t>
            </a:r>
          </a:p>
          <a:p>
            <a:pPr marL="463804" lvl="1" indent="-231902" algn="l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Prova de proficiência após a finalização de um treinamento.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Controle de Presença: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Leitor de QR Code para validação de presença no início e fim do treinamento.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Registro automático da presença do usuário no treinamento.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Exibição do histórico de presenças do usuário em todos os treinamentos.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Notificações para o usuário sobre treinamentos próximos e sua presença.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>
                <a:solidFill>
                  <a:srgbClr val="000000"/>
                </a:solidFill>
                <a:latin typeface="Open Sans Bold"/>
              </a:rPr>
              <a:t>Relatórios e Análises(Somente para o professor):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48">
              <a:solidFill>
                <a:srgbClr val="000000"/>
              </a:solidFill>
              <a:latin typeface="Open Sans Bold"/>
            </a:endParaRP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Relatórios  e DashBoards sobre a frequência e notas de treinamentos por usuário.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Relatórios sobre a taxa de presença e notas nos treinamentos.</a:t>
            </a:r>
          </a:p>
          <a:p>
            <a:pPr marL="463804" lvl="1" indent="-231902" algn="l">
              <a:lnSpc>
                <a:spcPts val="3007"/>
              </a:lnSpc>
              <a:buFont typeface="Arial"/>
              <a:buChar char="•"/>
            </a:pPr>
            <a:r>
              <a:rPr lang="en-US" sz="2148">
                <a:solidFill>
                  <a:srgbClr val="000000"/>
                </a:solidFill>
                <a:latin typeface="Open Sans"/>
              </a:rPr>
              <a:t>Análises de dados para identificar tendências e áreas de melhoria nos treinamentos.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16573"/>
            <a:ext cx="15455853" cy="803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Open Sans Bold"/>
              </a:rPr>
              <a:t>Interface do Usuário (UI):</a:t>
            </a:r>
          </a:p>
          <a:p>
            <a:pPr algn="l">
              <a:lnSpc>
                <a:spcPts val="3744"/>
              </a:lnSpc>
              <a:spcBef>
                <a:spcPct val="0"/>
              </a:spcBef>
            </a:pPr>
            <a:endParaRPr lang="en-US" sz="2674">
              <a:solidFill>
                <a:srgbClr val="000000"/>
              </a:solidFill>
              <a:latin typeface="Open Sans Bold"/>
            </a:endParaRP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Interface intuitiva e amigável para acesso aos treinamentos, leitura de QR Code e visualização de presença.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Design responsivo para diferentes dispositivos (desktop, tablet, mobile).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Layout claro e organizado para apresentar informações de forma eficiente.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Botões de ação intuitivos e visíveis para facilitar a navegação.</a:t>
            </a:r>
          </a:p>
          <a:p>
            <a:pPr algn="l">
              <a:lnSpc>
                <a:spcPts val="3744"/>
              </a:lnSpc>
            </a:pPr>
            <a:endParaRPr lang="en-US" sz="2674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Open Sans Bold"/>
              </a:rPr>
              <a:t>Experiência do Usuário (UX):</a:t>
            </a:r>
          </a:p>
          <a:p>
            <a:pPr algn="l">
              <a:lnSpc>
                <a:spcPts val="3744"/>
              </a:lnSpc>
              <a:spcBef>
                <a:spcPct val="0"/>
              </a:spcBef>
            </a:pPr>
            <a:endParaRPr lang="en-US" sz="2674">
              <a:solidFill>
                <a:srgbClr val="000000"/>
              </a:solidFill>
              <a:latin typeface="Open Sans Bold"/>
            </a:endParaRP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Fluxo de trabalho otimizado para registro de presença e acesso a informações sobre treinamentos.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Feedback claro para todas as ações do usuário, como leitura do QR Code e registro de presença.</a:t>
            </a:r>
          </a:p>
          <a:p>
            <a:pPr marL="577406" lvl="1" indent="-288703" algn="l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000000"/>
                </a:solidFill>
                <a:latin typeface="Open Sans"/>
              </a:rPr>
              <a:t>Tempo de carregamento rápido e performance responsiva para garantir uma experiência fluida.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77438" y="474344"/>
            <a:ext cx="53148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2. Requisitos de Design: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4344"/>
            <a:ext cx="13128168" cy="92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8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252"/>
              </a:lnSpc>
              <a:spcBef>
                <a:spcPct val="0"/>
              </a:spcBef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Autenticação e Autorização:</a:t>
            </a:r>
          </a:p>
          <a:p>
            <a:pPr algn="l">
              <a:lnSpc>
                <a:spcPts val="3252"/>
              </a:lnSpc>
              <a:spcBef>
                <a:spcPct val="0"/>
              </a:spcBef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Implementação de login seguro para acesso à aplicação.</a:t>
            </a: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Controle de acesso baseado em perfis de usuário para garantir a segurança dos dados e funcionalidades.</a:t>
            </a: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Integração: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verificar se os diferentes componentes da aplicação (leitor de QR Code, banco de dados, etc.) funcionam em conjunto.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Regressão: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garantir que alterações no código não impactam funcionalidades já implementadas.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52"/>
              </a:lnSpc>
            </a:pPr>
            <a:r>
              <a:rPr lang="en-US" sz="2323" u="none" strike="noStrike">
                <a:solidFill>
                  <a:srgbClr val="000000"/>
                </a:solidFill>
                <a:latin typeface="Open Sans Bold"/>
              </a:rPr>
              <a:t>Testes de Segurança:</a:t>
            </a:r>
          </a:p>
          <a:p>
            <a:pPr algn="l">
              <a:lnSpc>
                <a:spcPts val="3252"/>
              </a:lnSpc>
            </a:pPr>
            <a:endParaRPr lang="en-US" sz="2323" u="none" strike="noStrike">
              <a:solidFill>
                <a:srgbClr val="000000"/>
              </a:solidFill>
              <a:latin typeface="Open Sans Bold"/>
            </a:endParaRPr>
          </a:p>
          <a:p>
            <a:pPr marL="501597" lvl="1" indent="-250799" algn="l">
              <a:lnSpc>
                <a:spcPts val="3252"/>
              </a:lnSpc>
              <a:buFont typeface="Arial"/>
              <a:buChar char="•"/>
            </a:pPr>
            <a:r>
              <a:rPr lang="en-US" sz="2323" u="none" strike="noStrike">
                <a:solidFill>
                  <a:srgbClr val="000000"/>
                </a:solidFill>
                <a:latin typeface="Open Sans"/>
              </a:rPr>
              <a:t>Testes realizados para verificar se a aplicação está protegida contra ataques e vulnerabilidades.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68134" y="474344"/>
            <a:ext cx="613345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 3. Requisitos de Segurança: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5" name="Freeform 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65208" y="5870540"/>
            <a:ext cx="6241644" cy="4347993"/>
          </a:xfrm>
          <a:custGeom>
            <a:avLst/>
            <a:gdLst/>
            <a:ahLst/>
            <a:cxnLst/>
            <a:rect l="l" t="t" r="r" b="b"/>
            <a:pathLst>
              <a:path w="6241644" h="4347993">
                <a:moveTo>
                  <a:pt x="0" y="0"/>
                </a:moveTo>
                <a:lnTo>
                  <a:pt x="6241645" y="0"/>
                </a:lnTo>
                <a:lnTo>
                  <a:pt x="6241645" y="4347993"/>
                </a:lnTo>
                <a:lnTo>
                  <a:pt x="0" y="43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57374" y="3519071"/>
            <a:ext cx="16101926" cy="209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Projeto 2: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 Chatbot com IA Generativa para Compliance</a:t>
            </a:r>
          </a:p>
          <a:p>
            <a:pPr algn="ctr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30626" y="9099426"/>
            <a:ext cx="958782" cy="958782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2745" r="-27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4045" y="1889988"/>
            <a:ext cx="13454334" cy="768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Open Sans Bold"/>
              </a:rPr>
              <a:t>Processamento de Linguagem Natural (PNL):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 Bold"/>
            </a:endParaRP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Capacidade de entender e interpretar perguntas dos usuários em linguagem natural.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Analisar o contexto e identificar a intenção por trás das perguntas.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Gerar respostas relevantes e informativas com base no conteúdo dos PDFs de compliance.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Open Sans Bold"/>
              </a:rPr>
              <a:t>Base de Conhecimento: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 Bold"/>
            </a:endParaRP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Integração com PDFs de compliance da empresa para construir uma base de conhecimento completa.</a:t>
            </a:r>
          </a:p>
          <a:p>
            <a:pPr marL="629396" lvl="1" indent="-314698" algn="just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Open Sans"/>
              </a:rPr>
              <a:t>Indexação e organização dos dados dos PDFs para facilitar a pesquisa e a busca por informações.</a:t>
            </a:r>
          </a:p>
          <a:p>
            <a:pPr algn="just">
              <a:lnSpc>
                <a:spcPts val="4081"/>
              </a:lnSpc>
            </a:pPr>
            <a:endParaRPr lang="en-US" sz="2915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7665" y="722947"/>
            <a:ext cx="6586633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1. Funcionalidades Essenciais: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2619</Words>
  <Application>Microsoft Office PowerPoint</Application>
  <PresentationFormat>Personalizar</PresentationFormat>
  <Paragraphs>314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Open Sans Bold</vt:lpstr>
      <vt:lpstr>Open Sans</vt:lpstr>
      <vt:lpstr>Nourd Bold</vt:lpstr>
      <vt:lpstr>Nourd</vt:lpstr>
      <vt:lpstr>Montserrat Light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Sprint02</dc:title>
  <cp:lastModifiedBy>Leonardo Gomes</cp:lastModifiedBy>
  <cp:revision>2</cp:revision>
  <dcterms:created xsi:type="dcterms:W3CDTF">2006-08-16T00:00:00Z</dcterms:created>
  <dcterms:modified xsi:type="dcterms:W3CDTF">2024-05-24T22:28:51Z</dcterms:modified>
  <dc:identifier>DAGGFWsrhbg</dc:identifier>
</cp:coreProperties>
</file>